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74C6C-62A0-4667-93E6-09C2C983D4A6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293F0-E8EF-424B-B8F1-5AABE224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3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]i=k,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128AB791-E8E6-4880-9E83-D168A1CED18D}" type="slidenum">
              <a:rPr lang="en-US" altLang="en-US" sz="1100" smtClean="0">
                <a:latin typeface="Times New Roman" pitchFamily="18" charset="0"/>
              </a:rPr>
              <a:pPr defTabSz="914400" eaLnBrk="1" hangingPunct="1"/>
              <a:t>1</a:t>
            </a:fld>
            <a:endParaRPr lang="en-US" altLang="en-US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]i=k,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8409A35A-6379-4F03-8BA4-8F4530DFE5BB}" type="slidenum">
              <a:rPr lang="en-US" altLang="en-US" sz="1100" smtClean="0">
                <a:latin typeface="Times New Roman" pitchFamily="18" charset="0"/>
              </a:rPr>
              <a:pPr defTabSz="914400" eaLnBrk="1" hangingPunct="1"/>
              <a:t>10</a:t>
            </a:fld>
            <a:endParaRPr lang="en-US" altLang="en-US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]i=k,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598198FF-592F-48B3-A305-1350C5CDFE5E}" type="slidenum">
              <a:rPr lang="en-US" altLang="en-US" sz="1100" smtClean="0">
                <a:latin typeface="Times New Roman" pitchFamily="18" charset="0"/>
              </a:rPr>
              <a:pPr defTabSz="914400" eaLnBrk="1" hangingPunct="1"/>
              <a:t>11</a:t>
            </a:fld>
            <a:endParaRPr lang="en-US" altLang="en-US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]i=k,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641DAC1A-3757-4E83-9D0B-F2179940810B}" type="slidenum">
              <a:rPr lang="en-US" altLang="en-US" sz="1100" smtClean="0">
                <a:latin typeface="Times New Roman" pitchFamily="18" charset="0"/>
              </a:rPr>
              <a:pPr defTabSz="914400" eaLnBrk="1" hangingPunct="1"/>
              <a:t>12</a:t>
            </a:fld>
            <a:endParaRPr lang="en-US" altLang="en-US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]i=k,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0F7ED86D-41C7-4C2E-8A50-4358BD45CFB1}" type="slidenum">
              <a:rPr lang="en-US" altLang="en-US" sz="1100" smtClean="0">
                <a:latin typeface="Times New Roman" pitchFamily="18" charset="0"/>
              </a:rPr>
              <a:pPr defTabSz="914400" eaLnBrk="1" hangingPunct="1"/>
              <a:t>13</a:t>
            </a:fld>
            <a:endParaRPr lang="en-US" altLang="en-US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]i=k,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30C404B6-2B0A-4DFE-A9A9-E66FE5D11884}" type="slidenum">
              <a:rPr lang="en-US" altLang="en-US" sz="1100" smtClean="0">
                <a:latin typeface="Times New Roman" pitchFamily="18" charset="0"/>
              </a:rPr>
              <a:pPr defTabSz="914400" eaLnBrk="1" hangingPunct="1"/>
              <a:t>14</a:t>
            </a:fld>
            <a:endParaRPr lang="en-US" altLang="en-US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]i=k,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32F6D7EA-7938-4BD4-816E-0FB9FC597CBF}" type="slidenum">
              <a:rPr lang="en-US" altLang="en-US" sz="1100" smtClean="0">
                <a:latin typeface="Times New Roman" pitchFamily="18" charset="0"/>
              </a:rPr>
              <a:pPr defTabSz="914400" eaLnBrk="1" hangingPunct="1"/>
              <a:t>15</a:t>
            </a:fld>
            <a:endParaRPr lang="en-US" altLang="en-US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]i=k,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03507772-12D7-4A5C-9779-37C06A9F2048}" type="slidenum">
              <a:rPr lang="en-US" altLang="en-US" sz="1100" smtClean="0">
                <a:latin typeface="Times New Roman" pitchFamily="18" charset="0"/>
              </a:rPr>
              <a:pPr defTabSz="914400" eaLnBrk="1" hangingPunct="1"/>
              <a:t>16</a:t>
            </a:fld>
            <a:endParaRPr lang="en-US" altLang="en-US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]i=k,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6E8654F6-D48E-4891-9CAF-D5E33D9A19B5}" type="slidenum">
              <a:rPr lang="en-US" altLang="en-US" sz="1100" smtClean="0">
                <a:latin typeface="Times New Roman" pitchFamily="18" charset="0"/>
              </a:rPr>
              <a:pPr defTabSz="914400" eaLnBrk="1" hangingPunct="1"/>
              <a:t>2</a:t>
            </a:fld>
            <a:endParaRPr lang="en-US" altLang="en-US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]i=k,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8769B169-ECEA-4EF4-B671-DB3104542CC5}" type="slidenum">
              <a:rPr lang="en-US" altLang="en-US" sz="1100" smtClean="0">
                <a:latin typeface="Times New Roman" pitchFamily="18" charset="0"/>
              </a:rPr>
              <a:pPr defTabSz="914400" eaLnBrk="1" hangingPunct="1"/>
              <a:t>3</a:t>
            </a:fld>
            <a:endParaRPr lang="en-US" altLang="en-US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]i=k,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A02B4AB6-A49B-4BF1-BFDA-7C99D39B5637}" type="slidenum">
              <a:rPr lang="en-US" altLang="en-US" sz="1100" smtClean="0">
                <a:latin typeface="Times New Roman" pitchFamily="18" charset="0"/>
              </a:rPr>
              <a:pPr defTabSz="914400" eaLnBrk="1" hangingPunct="1"/>
              <a:t>4</a:t>
            </a:fld>
            <a:endParaRPr lang="en-US" altLang="en-US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]i=k,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029DC37B-28E0-459A-9129-6356CC53228D}" type="slidenum">
              <a:rPr lang="en-US" altLang="en-US" sz="1100" smtClean="0">
                <a:latin typeface="Times New Roman" pitchFamily="18" charset="0"/>
              </a:rPr>
              <a:pPr defTabSz="914400" eaLnBrk="1" hangingPunct="1"/>
              <a:t>5</a:t>
            </a:fld>
            <a:endParaRPr lang="en-US" altLang="en-US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]i=k,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BCFE46DE-B237-42E7-A93F-FC929EA6D4A0}" type="slidenum">
              <a:rPr lang="en-US" altLang="en-US" sz="1100" smtClean="0">
                <a:latin typeface="Times New Roman" pitchFamily="18" charset="0"/>
              </a:rPr>
              <a:pPr defTabSz="914400" eaLnBrk="1" hangingPunct="1"/>
              <a:t>6</a:t>
            </a:fld>
            <a:endParaRPr lang="en-US" altLang="en-US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]i=k,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18E3DA38-3F53-4E51-9635-C83F623CD961}" type="slidenum">
              <a:rPr lang="en-US" altLang="en-US" sz="1100" smtClean="0">
                <a:latin typeface="Times New Roman" pitchFamily="18" charset="0"/>
              </a:rPr>
              <a:pPr defTabSz="914400" eaLnBrk="1" hangingPunct="1"/>
              <a:t>7</a:t>
            </a:fld>
            <a:endParaRPr lang="en-US" altLang="en-US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]i=k,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585006F5-5833-4956-A663-47C4BB267CDC}" type="slidenum">
              <a:rPr lang="en-US" altLang="en-US" sz="1100" smtClean="0">
                <a:latin typeface="Times New Roman" pitchFamily="18" charset="0"/>
              </a:rPr>
              <a:pPr defTabSz="914400" eaLnBrk="1" hangingPunct="1"/>
              <a:t>8</a:t>
            </a:fld>
            <a:endParaRPr lang="en-US" altLang="en-US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]i=k,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fld id="{9869F915-8F50-4CCD-B26E-E89637DBE70C}" type="slidenum">
              <a:rPr lang="en-US" altLang="en-US" sz="1100" smtClean="0">
                <a:latin typeface="Times New Roman" pitchFamily="18" charset="0"/>
              </a:rPr>
              <a:pPr defTabSz="914400" eaLnBrk="1" hangingPunct="1"/>
              <a:t>9</a:t>
            </a:fld>
            <a:endParaRPr lang="en-US" altLang="en-US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3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1.wmf"/><Relationship Id="rId4" Type="http://schemas.openxmlformats.org/officeDocument/2006/relationships/hyperlink" Target="http://www.ece.msstate.edu/research/isip/projects/speech/software/demonstrations/applets/util/system/current/index.html" TargetMode="External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9.bin"/><Relationship Id="rId4" Type="http://schemas.openxmlformats.org/officeDocument/2006/relationships/hyperlink" Target="http://www.ece.msstate.edu/research/isip/projects/speech/software/demonstrations/applets/util/system/current/index.html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5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2.wmf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2.bin"/><Relationship Id="rId11" Type="http://schemas.openxmlformats.org/officeDocument/2006/relationships/oleObject" Target="../embeddings/oleObject55.bin"/><Relationship Id="rId5" Type="http://schemas.openxmlformats.org/officeDocument/2006/relationships/image" Target="../media/image51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ip.piconepress.com/projects/speech/software/demonstrations/applets/util/system/current/index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6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Properties of the </a:t>
            </a:r>
            <a:r>
              <a:rPr lang="en-US" altLang="en-US" i="1">
                <a:solidFill>
                  <a:schemeClr val="accent2"/>
                </a:solidFill>
              </a:rPr>
              <a:t>z</a:t>
            </a:r>
            <a:r>
              <a:rPr lang="en-US" altLang="en-US" b="1">
                <a:solidFill>
                  <a:schemeClr val="accent2"/>
                </a:solidFill>
              </a:rPr>
              <a:t>-Transform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563" y="576263"/>
            <a:ext cx="8742362" cy="59245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cs typeface="+mn-cs"/>
              </a:rPr>
              <a:t>Linearity:</a:t>
            </a:r>
            <a:endParaRPr lang="en-US" sz="1800" b="1" kern="0" dirty="0">
              <a:latin typeface="+mn-lt"/>
              <a:cs typeface="+mn-cs"/>
            </a:endParaRP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Time-shift: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Multiplication by </a:t>
            </a:r>
            <a:r>
              <a:rPr lang="en-US" sz="1800" i="1" kern="0" dirty="0">
                <a:latin typeface="+mn-lt"/>
                <a:cs typeface="+mn-cs"/>
              </a:rPr>
              <a:t>n</a:t>
            </a:r>
            <a:r>
              <a:rPr lang="en-US" sz="1800" b="1" kern="0" dirty="0">
                <a:latin typeface="+mn-lt"/>
                <a:cs typeface="+mn-cs"/>
              </a:rPr>
              <a:t>:</a:t>
            </a:r>
          </a:p>
          <a:p>
            <a:pPr marL="165100" indent="-165100">
              <a:spcAft>
                <a:spcPts val="96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	Proof: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Multiplication by </a:t>
            </a:r>
            <a:r>
              <a:rPr lang="en-US" sz="1800" i="1" kern="0" dirty="0">
                <a:latin typeface="+mn-lt"/>
                <a:cs typeface="+mn-cs"/>
              </a:rPr>
              <a:t>a</a:t>
            </a:r>
            <a:r>
              <a:rPr lang="en-US" sz="1800" i="1" kern="0" baseline="30000" dirty="0">
                <a:latin typeface="+mn-lt"/>
                <a:cs typeface="+mn-cs"/>
              </a:rPr>
              <a:t>n</a:t>
            </a:r>
            <a:r>
              <a:rPr lang="en-US" sz="1800" b="1" kern="0" dirty="0">
                <a:latin typeface="+mn-lt"/>
                <a:cs typeface="+mn-cs"/>
              </a:rPr>
              <a:t>:</a:t>
            </a:r>
          </a:p>
          <a:p>
            <a:pPr marL="165100" indent="-165100">
              <a:spcAft>
                <a:spcPts val="36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	Proof: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Multiplication by </a:t>
            </a:r>
            <a:r>
              <a:rPr lang="en-US" sz="1800" i="1" kern="0" dirty="0" err="1">
                <a:latin typeface="+mn-lt"/>
                <a:cs typeface="+mn-cs"/>
              </a:rPr>
              <a:t>e</a:t>
            </a:r>
            <a:r>
              <a:rPr lang="en-US" sz="1800" i="1" kern="0" baseline="30000" dirty="0" err="1">
                <a:latin typeface="+mn-lt"/>
                <a:cs typeface="+mn-cs"/>
              </a:rPr>
              <a:t>j</a:t>
            </a:r>
            <a:r>
              <a:rPr lang="en-US" sz="1800" i="1" kern="0" baseline="30000" dirty="0" err="1">
                <a:latin typeface="+mn-lt"/>
                <a:cs typeface="+mn-cs"/>
                <a:sym typeface="Symbol"/>
              </a:rPr>
              <a:t>n</a:t>
            </a:r>
            <a:r>
              <a:rPr lang="en-US" sz="1800" b="1" kern="0" dirty="0">
                <a:latin typeface="+mn-lt"/>
                <a:cs typeface="+mn-cs"/>
                <a:sym typeface="Symbol"/>
              </a:rPr>
              <a:t>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latin typeface="+mn-lt"/>
                <a:cs typeface="+mn-cs"/>
                <a:sym typeface="Symbol"/>
              </a:rPr>
              <a:t>Multiplication by </a:t>
            </a:r>
            <a:r>
              <a:rPr lang="en-US" sz="1800" kern="0" dirty="0" err="1">
                <a:latin typeface="+mn-lt"/>
                <a:cs typeface="+mn-cs"/>
                <a:sym typeface="Symbol"/>
              </a:rPr>
              <a:t>cos</a:t>
            </a:r>
            <a:r>
              <a:rPr lang="en-US" sz="1800" i="1" kern="0" dirty="0" err="1">
                <a:latin typeface="+mn-lt"/>
                <a:cs typeface="+mn-cs"/>
                <a:sym typeface="Symbol"/>
              </a:rPr>
              <a:t>n</a:t>
            </a:r>
            <a:r>
              <a:rPr lang="en-US" sz="1800" b="1" kern="0" dirty="0">
                <a:latin typeface="+mn-lt"/>
                <a:cs typeface="+mn-cs"/>
                <a:sym typeface="Symbol"/>
              </a:rPr>
              <a:t>: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Multiplication by </a:t>
            </a:r>
            <a:r>
              <a:rPr lang="en-US" sz="1800" kern="0" dirty="0" err="1">
                <a:cs typeface="+mn-cs"/>
                <a:sym typeface="Symbol"/>
              </a:rPr>
              <a:t>sin</a:t>
            </a:r>
            <a:r>
              <a:rPr lang="en-US" sz="1800" i="1" kern="0" dirty="0" err="1">
                <a:cs typeface="+mn-cs"/>
                <a:sym typeface="Symbol"/>
              </a:rPr>
              <a:t>n</a:t>
            </a:r>
            <a:r>
              <a:rPr lang="en-US" sz="1800" b="1" kern="0" dirty="0">
                <a:cs typeface="+mn-cs"/>
                <a:sym typeface="Symbol"/>
              </a:rPr>
              <a:t>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Summation: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774950" y="566738"/>
          <a:ext cx="35052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336760" imgH="215640" progId="Equation.3">
                  <p:embed/>
                </p:oleObj>
              </mc:Choice>
              <mc:Fallback>
                <p:oleObj name="Equation" r:id="rId4" imgW="2336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566738"/>
                        <a:ext cx="35052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3308350" y="955675"/>
          <a:ext cx="23241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549080" imgH="241200" progId="Equation.3">
                  <p:embed/>
                </p:oleObj>
              </mc:Choice>
              <mc:Fallback>
                <p:oleObj name="Equation" r:id="rId6" imgW="1549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350" y="955675"/>
                        <a:ext cx="23241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3629025" y="1293813"/>
          <a:ext cx="20764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1384200" imgH="393480" progId="Equation.3">
                  <p:embed/>
                </p:oleObj>
              </mc:Choice>
              <mc:Fallback>
                <p:oleObj name="Equation" r:id="rId8" imgW="1384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025" y="1293813"/>
                        <a:ext cx="20764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9"/>
          <p:cNvGraphicFramePr>
            <a:graphicFrameLocks noChangeAspect="1"/>
          </p:cNvGraphicFramePr>
          <p:nvPr/>
        </p:nvGraphicFramePr>
        <p:xfrm>
          <a:off x="1144588" y="1692275"/>
          <a:ext cx="62103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4140000" imgH="888840" progId="Equation.3">
                  <p:embed/>
                </p:oleObj>
              </mc:Choice>
              <mc:Fallback>
                <p:oleObj name="Equation" r:id="rId10" imgW="41400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1692275"/>
                        <a:ext cx="6210300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0"/>
          <p:cNvGraphicFramePr>
            <a:graphicFrameLocks noChangeAspect="1"/>
          </p:cNvGraphicFramePr>
          <p:nvPr/>
        </p:nvGraphicFramePr>
        <p:xfrm>
          <a:off x="3502025" y="3216275"/>
          <a:ext cx="18859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1257120" imgH="431640" progId="Equation.3">
                  <p:embed/>
                </p:oleObj>
              </mc:Choice>
              <mc:Fallback>
                <p:oleObj name="Equation" r:id="rId12" imgW="1257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025" y="3216275"/>
                        <a:ext cx="18859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1"/>
          <p:cNvGraphicFramePr>
            <a:graphicFrameLocks noChangeAspect="1"/>
          </p:cNvGraphicFramePr>
          <p:nvPr/>
        </p:nvGraphicFramePr>
        <p:xfrm>
          <a:off x="1196975" y="3883025"/>
          <a:ext cx="49720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3314520" imgH="469800" progId="Equation.3">
                  <p:embed/>
                </p:oleObj>
              </mc:Choice>
              <mc:Fallback>
                <p:oleObj name="Equation" r:id="rId14" imgW="3314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3883025"/>
                        <a:ext cx="497205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2"/>
          <p:cNvGraphicFramePr>
            <a:graphicFrameLocks noChangeAspect="1"/>
          </p:cNvGraphicFramePr>
          <p:nvPr/>
        </p:nvGraphicFramePr>
        <p:xfrm>
          <a:off x="3382963" y="4795838"/>
          <a:ext cx="2324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1549080" imgH="228600" progId="Equation.3">
                  <p:embed/>
                </p:oleObj>
              </mc:Choice>
              <mc:Fallback>
                <p:oleObj name="Equation" r:id="rId16" imgW="1549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4795838"/>
                        <a:ext cx="2324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3"/>
          <p:cNvGraphicFramePr>
            <a:graphicFrameLocks noChangeAspect="1"/>
          </p:cNvGraphicFramePr>
          <p:nvPr/>
        </p:nvGraphicFramePr>
        <p:xfrm>
          <a:off x="3001963" y="5218113"/>
          <a:ext cx="4267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2844720" imgH="228600" progId="Equation.3">
                  <p:embed/>
                </p:oleObj>
              </mc:Choice>
              <mc:Fallback>
                <p:oleObj name="Equation" r:id="rId18" imgW="2844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3" y="5218113"/>
                        <a:ext cx="4267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4"/>
          <p:cNvGraphicFramePr>
            <a:graphicFrameLocks noChangeAspect="1"/>
          </p:cNvGraphicFramePr>
          <p:nvPr/>
        </p:nvGraphicFramePr>
        <p:xfrm>
          <a:off x="3049588" y="5670550"/>
          <a:ext cx="4267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2844720" imgH="228600" progId="Equation.3">
                  <p:embed/>
                </p:oleObj>
              </mc:Choice>
              <mc:Fallback>
                <p:oleObj name="Equation" r:id="rId20" imgW="2844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8" y="5670550"/>
                        <a:ext cx="4267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5"/>
          <p:cNvGraphicFramePr>
            <a:graphicFrameLocks noChangeAspect="1"/>
          </p:cNvGraphicFramePr>
          <p:nvPr/>
        </p:nvGraphicFramePr>
        <p:xfrm>
          <a:off x="2897188" y="6032500"/>
          <a:ext cx="36766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2450880" imgH="431640" progId="Equation.3">
                  <p:embed/>
                </p:oleObj>
              </mc:Choice>
              <mc:Fallback>
                <p:oleObj name="Equation" r:id="rId22" imgW="2450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6032500"/>
                        <a:ext cx="36766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426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Example of a First-Order System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563" y="576263"/>
            <a:ext cx="8742362" cy="60325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168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cs typeface="+mn-cs"/>
              </a:rPr>
              <a:t>Consider the unit-step response of this system:</a:t>
            </a:r>
          </a:p>
          <a:p>
            <a:pPr marL="165100" indent="-165100">
              <a:spcAft>
                <a:spcPts val="216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Use the (1/z) approach for the inverse transform:</a:t>
            </a:r>
          </a:p>
          <a:p>
            <a:pPr marL="165100" indent="-165100">
              <a:spcAft>
                <a:spcPts val="256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The output consists of a DC term, an exponential term due to the I.C., and an exponential term due to the input. Under what conditions is the output stable?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55613" y="942975"/>
          <a:ext cx="59245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3949560" imgH="1320480" progId="Equation.3">
                  <p:embed/>
                </p:oleObj>
              </mc:Choice>
              <mc:Fallback>
                <p:oleObj name="Equation" r:id="rId4" imgW="39495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942975"/>
                        <a:ext cx="592455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55613" y="3382963"/>
          <a:ext cx="72771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4851360" imgH="1726920" progId="Equation.3">
                  <p:embed/>
                </p:oleObj>
              </mc:Choice>
              <mc:Fallback>
                <p:oleObj name="Equation" r:id="rId6" imgW="485136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382963"/>
                        <a:ext cx="7277100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95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Second-Order Difference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563" y="576263"/>
            <a:ext cx="8742362" cy="62944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30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cs typeface="+mn-cs"/>
              </a:rPr>
              <a:t>Consider a second-order difference equation: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We can apply the time-shift property: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Assume </a:t>
            </a:r>
            <a:r>
              <a:rPr lang="en-US" sz="1800" i="1" kern="0" dirty="0">
                <a:cs typeface="+mn-cs"/>
                <a:sym typeface="Symbol"/>
              </a:rPr>
              <a:t>x</a:t>
            </a:r>
            <a:r>
              <a:rPr lang="en-US" sz="1800" kern="0" dirty="0">
                <a:cs typeface="+mn-cs"/>
                <a:sym typeface="Symbol"/>
              </a:rPr>
              <a:t>[-</a:t>
            </a:r>
            <a:r>
              <a:rPr lang="en-US" sz="1800" i="1" kern="0" dirty="0">
                <a:cs typeface="+mn-cs"/>
                <a:sym typeface="Symbol"/>
              </a:rPr>
              <a:t>1</a:t>
            </a:r>
            <a:r>
              <a:rPr lang="en-US" sz="1800" kern="0" dirty="0">
                <a:cs typeface="+mn-cs"/>
                <a:sym typeface="Symbol"/>
              </a:rPr>
              <a:t>] = </a:t>
            </a:r>
            <a:r>
              <a:rPr lang="en-US" sz="1800" i="1" kern="0" dirty="0">
                <a:cs typeface="+mn-cs"/>
                <a:sym typeface="Symbol"/>
              </a:rPr>
              <a:t>0</a:t>
            </a:r>
            <a:r>
              <a:rPr lang="en-US" sz="1800" b="1" kern="0" dirty="0">
                <a:cs typeface="+mn-cs"/>
                <a:sym typeface="Symbol"/>
              </a:rPr>
              <a:t> and solve for </a:t>
            </a:r>
            <a:r>
              <a:rPr lang="en-US" sz="1800" i="1" kern="0" dirty="0">
                <a:cs typeface="+mn-cs"/>
                <a:sym typeface="Symbol"/>
              </a:rPr>
              <a:t>Y</a:t>
            </a:r>
            <a:r>
              <a:rPr lang="en-US" sz="1800" kern="0" dirty="0">
                <a:cs typeface="+mn-cs"/>
                <a:sym typeface="Symbol"/>
              </a:rPr>
              <a:t>(</a:t>
            </a:r>
            <a:r>
              <a:rPr lang="en-US" sz="1800" i="1" kern="0" dirty="0">
                <a:cs typeface="+mn-cs"/>
                <a:sym typeface="Symbol"/>
              </a:rPr>
              <a:t>z</a:t>
            </a:r>
            <a:r>
              <a:rPr lang="en-US" sz="1800" kern="0" dirty="0">
                <a:cs typeface="+mn-cs"/>
                <a:sym typeface="Symbol"/>
              </a:rPr>
              <a:t>)</a:t>
            </a:r>
            <a:r>
              <a:rPr lang="en-US" sz="1800" b="1" kern="0" dirty="0">
                <a:cs typeface="+mn-cs"/>
                <a:sym typeface="Symbol"/>
              </a:rPr>
              <a:t>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Multiplying </a:t>
            </a:r>
            <a:r>
              <a:rPr lang="en-US" sz="1800" i="1" kern="0" dirty="0">
                <a:cs typeface="+mn-cs"/>
                <a:sym typeface="Symbol"/>
              </a:rPr>
              <a:t>z</a:t>
            </a:r>
            <a:r>
              <a:rPr lang="en-US" sz="1800" kern="0" baseline="30000" dirty="0">
                <a:cs typeface="+mn-cs"/>
                <a:sym typeface="Symbol"/>
              </a:rPr>
              <a:t>2</a:t>
            </a:r>
            <a:r>
              <a:rPr lang="en-US" sz="1800" kern="0" dirty="0">
                <a:cs typeface="+mn-cs"/>
                <a:sym typeface="Symbol"/>
              </a:rPr>
              <a:t>/</a:t>
            </a:r>
            <a:r>
              <a:rPr lang="en-US" sz="1800" i="1" kern="0" dirty="0">
                <a:cs typeface="+mn-cs"/>
                <a:sym typeface="Symbol"/>
              </a:rPr>
              <a:t>z</a:t>
            </a:r>
            <a:r>
              <a:rPr lang="en-US" sz="1800" kern="0" baseline="30000" dirty="0">
                <a:cs typeface="+mn-cs"/>
                <a:sym typeface="Symbol"/>
              </a:rPr>
              <a:t>2</a:t>
            </a:r>
            <a:r>
              <a:rPr lang="en-US" sz="1800" b="1" kern="0" dirty="0">
                <a:cs typeface="+mn-cs"/>
                <a:sym typeface="Symbol"/>
              </a:rPr>
              <a:t>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Assuming the initial conditions are zero:</a:t>
            </a:r>
          </a:p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Note that the impulse response is of the form:</a:t>
            </a:r>
          </a:p>
          <a:p>
            <a:pPr marL="165100" indent="-165100">
              <a:spcAft>
                <a:spcPts val="7200"/>
              </a:spcAft>
              <a:defRPr/>
            </a:pPr>
            <a:r>
              <a:rPr lang="en-US" sz="1800" b="1" kern="0" dirty="0">
                <a:cs typeface="+mn-cs"/>
                <a:sym typeface="Symbol"/>
              </a:rPr>
              <a:t>	This can be visualized as a complex pole pair with a center frequency and bandwidth (see </a:t>
            </a:r>
            <a:r>
              <a:rPr lang="en-US" sz="1800" b="1" kern="0" dirty="0">
                <a:cs typeface="+mn-cs"/>
                <a:sym typeface="Symbol"/>
                <a:hlinkClick r:id="rId4"/>
              </a:rPr>
              <a:t>Java applet</a:t>
            </a:r>
            <a:r>
              <a:rPr lang="en-US" sz="1800" b="1" kern="0" dirty="0">
                <a:cs typeface="+mn-cs"/>
                <a:sym typeface="Symbol"/>
              </a:rPr>
              <a:t>).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455613" y="887413"/>
          <a:ext cx="45148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5" imgW="3009600" imgH="228600" progId="Equation.3">
                  <p:embed/>
                </p:oleObj>
              </mc:Choice>
              <mc:Fallback>
                <p:oleObj name="Equation" r:id="rId5" imgW="300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887413"/>
                        <a:ext cx="45148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455613" y="1585913"/>
          <a:ext cx="73723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7" imgW="4914720" imgH="241200" progId="Equation.3">
                  <p:embed/>
                </p:oleObj>
              </mc:Choice>
              <mc:Fallback>
                <p:oleObj name="Equation" r:id="rId7" imgW="4914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585913"/>
                        <a:ext cx="73723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455613" y="2309813"/>
          <a:ext cx="5829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9" imgW="3886200" imgH="457200" progId="Equation.3">
                  <p:embed/>
                </p:oleObj>
              </mc:Choice>
              <mc:Fallback>
                <p:oleObj name="Equation" r:id="rId9" imgW="3886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2309813"/>
                        <a:ext cx="5829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455613" y="4367213"/>
          <a:ext cx="1943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1" imgW="1295280" imgH="457200" progId="Equation.3">
                  <p:embed/>
                </p:oleObj>
              </mc:Choice>
              <mc:Fallback>
                <p:oleObj name="Equation" r:id="rId11" imgW="1295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4367213"/>
                        <a:ext cx="1943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455613" y="5405438"/>
          <a:ext cx="55054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3" imgW="3670200" imgH="457200" progId="Equation.3">
                  <p:embed/>
                </p:oleObj>
              </mc:Choice>
              <mc:Fallback>
                <p:oleObj name="Equation" r:id="rId13" imgW="3670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5405438"/>
                        <a:ext cx="55054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455613" y="3346450"/>
          <a:ext cx="5867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5" imgW="3911400" imgH="457200" progId="Equation.3">
                  <p:embed/>
                </p:oleObj>
              </mc:Choice>
              <mc:Fallback>
                <p:oleObj name="Equation" r:id="rId15" imgW="3911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346450"/>
                        <a:ext cx="5867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581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Example of a Second-Order System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563" y="576263"/>
            <a:ext cx="8742362" cy="537051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24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cs typeface="+mn-cs"/>
              </a:rPr>
              <a:t>Consider the unit-step response of this system:</a:t>
            </a:r>
          </a:p>
          <a:p>
            <a:pPr marL="165100" indent="-165100">
              <a:spcAft>
                <a:spcPts val="108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We can further simplify this:</a:t>
            </a:r>
          </a:p>
          <a:p>
            <a:pPr marL="165100" indent="-165100">
              <a:spcAft>
                <a:spcPts val="216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The inverse </a:t>
            </a:r>
            <a:r>
              <a:rPr lang="en-US" sz="1800" i="1" kern="0" dirty="0">
                <a:cs typeface="+mn-cs"/>
                <a:sym typeface="Symbol"/>
              </a:rPr>
              <a:t>z</a:t>
            </a:r>
            <a:r>
              <a:rPr lang="en-US" sz="1800" b="1" kern="0" dirty="0">
                <a:cs typeface="+mn-cs"/>
                <a:sym typeface="Symbol"/>
              </a:rPr>
              <a:t>-transform gives:</a:t>
            </a: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55613" y="892175"/>
          <a:ext cx="7048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4698720" imgH="634680" progId="Equation.3">
                  <p:embed/>
                </p:oleObj>
              </mc:Choice>
              <mc:Fallback>
                <p:oleObj name="Equation" r:id="rId4" imgW="46987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892175"/>
                        <a:ext cx="70485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455613" y="4333875"/>
          <a:ext cx="207645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1384200" imgH="838080" progId="Equation.3">
                  <p:embed/>
                </p:oleObj>
              </mc:Choice>
              <mc:Fallback>
                <p:oleObj name="Equation" r:id="rId6" imgW="13842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4333875"/>
                        <a:ext cx="2076450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455613" y="1914525"/>
          <a:ext cx="65151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4343400" imgH="1346040" progId="Equation.3">
                  <p:embed/>
                </p:oleObj>
              </mc:Choice>
              <mc:Fallback>
                <p:oleObj name="Equation" r:id="rId8" imgW="43434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914525"/>
                        <a:ext cx="6515100" cy="201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5613" y="5962650"/>
          <a:ext cx="38671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2577960" imgH="228600" progId="Equation.3">
                  <p:embed/>
                </p:oleObj>
              </mc:Choice>
              <mc:Fallback>
                <p:oleObj name="Equation" r:id="rId10" imgW="257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5962650"/>
                        <a:ext cx="38671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02200" y="4122738"/>
            <a:ext cx="3641725" cy="2455862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>
            <a:solidFill>
              <a:schemeClr val="bg1"/>
            </a:solidFill>
          </a:ln>
        </p:spPr>
        <p:txBody>
          <a:bodyPr tIns="91440" bIns="9144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800" b="1" kern="0" dirty="0">
                <a:latin typeface="+mn-lt"/>
                <a:cs typeface="+mn-cs"/>
              </a:rPr>
              <a:t>MATLAB:</a:t>
            </a:r>
          </a:p>
          <a:p>
            <a:pPr marL="225425">
              <a:spcBef>
                <a:spcPct val="20000"/>
              </a:spcBef>
              <a:defRPr/>
            </a:pPr>
            <a:r>
              <a:rPr lang="en-US" sz="1800" kern="0" dirty="0">
                <a:latin typeface="+mn-lt"/>
                <a:cs typeface="+mn-cs"/>
              </a:rPr>
              <a:t>num = [1 -1 0];</a:t>
            </a:r>
          </a:p>
          <a:p>
            <a:pPr marL="225425">
              <a:spcBef>
                <a:spcPct val="20000"/>
              </a:spcBef>
              <a:defRPr/>
            </a:pPr>
            <a:r>
              <a:rPr lang="en-US" sz="1800" kern="0" dirty="0">
                <a:latin typeface="+mn-lt"/>
                <a:cs typeface="+mn-cs"/>
              </a:rPr>
              <a:t>den = [1 1.5 .5];</a:t>
            </a:r>
          </a:p>
          <a:p>
            <a:pPr marL="225425">
              <a:spcBef>
                <a:spcPct val="20000"/>
              </a:spcBef>
              <a:defRPr/>
            </a:pPr>
            <a:r>
              <a:rPr lang="en-US" sz="1800" kern="0" dirty="0">
                <a:latin typeface="+mn-lt"/>
                <a:cs typeface="+mn-cs"/>
              </a:rPr>
              <a:t>n = 0:20;</a:t>
            </a:r>
          </a:p>
          <a:p>
            <a:pPr marL="225425">
              <a:spcBef>
                <a:spcPct val="20000"/>
              </a:spcBef>
              <a:defRPr/>
            </a:pPr>
            <a:r>
              <a:rPr lang="en-US" sz="1800" kern="0" dirty="0">
                <a:latin typeface="+mn-lt"/>
                <a:cs typeface="+mn-cs"/>
              </a:rPr>
              <a:t>x = ones(1, length(n));</a:t>
            </a:r>
          </a:p>
          <a:p>
            <a:pPr marL="225425">
              <a:spcBef>
                <a:spcPct val="20000"/>
              </a:spcBef>
              <a:defRPr/>
            </a:pPr>
            <a:r>
              <a:rPr lang="en-US" sz="1800" kern="0" dirty="0" err="1">
                <a:latin typeface="+mn-lt"/>
                <a:cs typeface="+mn-cs"/>
              </a:rPr>
              <a:t>zi</a:t>
            </a:r>
            <a:r>
              <a:rPr lang="en-US" sz="1800" kern="0" dirty="0">
                <a:latin typeface="+mn-lt"/>
                <a:cs typeface="+mn-cs"/>
              </a:rPr>
              <a:t> = [-1.5*2-0.5*1, -0.5*2];</a:t>
            </a:r>
          </a:p>
          <a:p>
            <a:pPr marL="225425">
              <a:spcBef>
                <a:spcPct val="20000"/>
              </a:spcBef>
              <a:defRPr/>
            </a:pPr>
            <a:r>
              <a:rPr lang="en-US" sz="1800" kern="0" dirty="0">
                <a:latin typeface="+mn-lt"/>
                <a:cs typeface="+mn-cs"/>
              </a:rPr>
              <a:t>y = filter(num, den, x, </a:t>
            </a:r>
            <a:r>
              <a:rPr lang="en-US" sz="1800" kern="0" dirty="0" err="1">
                <a:latin typeface="+mn-lt"/>
                <a:cs typeface="+mn-cs"/>
              </a:rPr>
              <a:t>zi</a:t>
            </a:r>
            <a:r>
              <a:rPr lang="en-US" sz="1800" kern="0" dirty="0">
                <a:latin typeface="+mn-lt"/>
                <a:cs typeface="+mn-cs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38362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Nth-Order Difference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563" y="576263"/>
            <a:ext cx="8742362" cy="66182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cs typeface="+mn-cs"/>
              </a:rPr>
              <a:t>Consider a general difference equation:</a:t>
            </a:r>
          </a:p>
          <a:p>
            <a:pPr marL="165100" indent="-165100">
              <a:spcAft>
                <a:spcPts val="216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We can apply the time-shift property once again: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We can again see the important of poles in the stability and overall frequency response of the system. (See </a:t>
            </a:r>
            <a:r>
              <a:rPr lang="en-US" sz="1800" b="1" kern="0" dirty="0">
                <a:cs typeface="+mn-cs"/>
                <a:sym typeface="Symbol"/>
                <a:hlinkClick r:id="rId4"/>
              </a:rPr>
              <a:t>Java applet</a:t>
            </a:r>
            <a:r>
              <a:rPr lang="en-US" sz="1800" b="1" kern="0" dirty="0">
                <a:cs typeface="+mn-cs"/>
                <a:sym typeface="Symbol"/>
              </a:rPr>
              <a:t>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Since the coefficients of the denominator are most often real, the transfer function can be factored into a product of complex conjugate poles, which in turn means the impulse response can be computed as the sum of damped sinusoids. Why?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The frequency response of the system can be found by setting </a:t>
            </a:r>
            <a:r>
              <a:rPr lang="en-US" sz="1800" i="1" kern="0" dirty="0">
                <a:cs typeface="+mn-cs"/>
                <a:sym typeface="Symbol"/>
              </a:rPr>
              <a:t>z </a:t>
            </a:r>
            <a:r>
              <a:rPr lang="en-US" sz="1800" kern="0" dirty="0">
                <a:cs typeface="+mn-cs"/>
                <a:sym typeface="Symbol"/>
              </a:rPr>
              <a:t>=</a:t>
            </a:r>
            <a:r>
              <a:rPr lang="en-US" sz="1800" i="1" kern="0" dirty="0">
                <a:cs typeface="+mn-cs"/>
                <a:sym typeface="Symbol"/>
              </a:rPr>
              <a:t> </a:t>
            </a:r>
            <a:r>
              <a:rPr lang="en-US" sz="1800" i="1" kern="0" dirty="0" err="1">
                <a:cs typeface="+mn-cs"/>
                <a:sym typeface="Symbol"/>
              </a:rPr>
              <a:t>e</a:t>
            </a:r>
            <a:r>
              <a:rPr lang="en-US" sz="1800" i="1" kern="0" baseline="30000" dirty="0" err="1">
                <a:cs typeface="+mn-cs"/>
                <a:sym typeface="Symbol"/>
              </a:rPr>
              <a:t>j</a:t>
            </a:r>
            <a:r>
              <a:rPr lang="en-US" sz="1800" i="1" kern="0" baseline="30000" dirty="0">
                <a:cs typeface="+mn-cs"/>
                <a:sym typeface="Symbol"/>
              </a:rPr>
              <a:t></a:t>
            </a:r>
            <a:r>
              <a:rPr lang="en-US" sz="1800" b="1" kern="0" dirty="0">
                <a:cs typeface="+mn-cs"/>
                <a:sym typeface="Symbol"/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kern="0" dirty="0">
              <a:cs typeface="+mn-cs"/>
              <a:sym typeface="Symbol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55613" y="869950"/>
          <a:ext cx="3124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5" imgW="2082600" imgH="431640" progId="Equation.3">
                  <p:embed/>
                </p:oleObj>
              </mc:Choice>
              <mc:Fallback>
                <p:oleObj name="Equation" r:id="rId5" imgW="2082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869950"/>
                        <a:ext cx="31242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455613" y="1865313"/>
          <a:ext cx="6686550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7" imgW="4457520" imgH="1765080" progId="Equation.3">
                  <p:embed/>
                </p:oleObj>
              </mc:Choice>
              <mc:Fallback>
                <p:oleObj name="Equation" r:id="rId7" imgW="4457520" imgH="1765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865313"/>
                        <a:ext cx="6686550" cy="2647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97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Transfer Functions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563" y="576263"/>
            <a:ext cx="8742362" cy="22479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cs typeface="+mn-cs"/>
              </a:rPr>
              <a:t>In addition to our normal transfer function </a:t>
            </a:r>
            <a:br>
              <a:rPr lang="en-US" sz="1800" b="1" dirty="0">
                <a:cs typeface="+mn-cs"/>
              </a:rPr>
            </a:br>
            <a:r>
              <a:rPr lang="en-US" sz="1800" b="1" dirty="0">
                <a:cs typeface="+mn-cs"/>
              </a:rPr>
              <a:t>components, such as summation and </a:t>
            </a:r>
            <a:br>
              <a:rPr lang="en-US" sz="1800" b="1" dirty="0">
                <a:cs typeface="+mn-cs"/>
              </a:rPr>
            </a:br>
            <a:r>
              <a:rPr lang="en-US" sz="1800" b="1" dirty="0">
                <a:cs typeface="+mn-cs"/>
              </a:rPr>
              <a:t>multiplication, we use one important additional </a:t>
            </a:r>
            <a:br>
              <a:rPr lang="en-US" sz="1800" b="1" dirty="0">
                <a:cs typeface="+mn-cs"/>
              </a:rPr>
            </a:br>
            <a:r>
              <a:rPr lang="en-US" sz="1800" b="1" dirty="0">
                <a:cs typeface="+mn-cs"/>
              </a:rPr>
              <a:t>component: delay.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This is often denoted by its z-transform equivalent.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We can illustrate this with an example (assume</a:t>
            </a:r>
            <a:br>
              <a:rPr lang="en-US" sz="1800" b="1" kern="0" dirty="0">
                <a:latin typeface="+mn-lt"/>
                <a:cs typeface="+mn-cs"/>
              </a:rPr>
            </a:br>
            <a:r>
              <a:rPr lang="en-US" sz="1800" b="1" kern="0" dirty="0">
                <a:latin typeface="+mn-lt"/>
                <a:cs typeface="+mn-cs"/>
              </a:rPr>
              <a:t>initial conditions are zero):</a:t>
            </a:r>
          </a:p>
        </p:txBody>
      </p:sp>
      <p:grpSp>
        <p:nvGrpSpPr>
          <p:cNvPr id="15369" name="Group 31"/>
          <p:cNvGrpSpPr>
            <a:grpSpLocks/>
          </p:cNvGrpSpPr>
          <p:nvPr/>
        </p:nvGrpSpPr>
        <p:grpSpPr bwMode="auto">
          <a:xfrm>
            <a:off x="6032500" y="1349375"/>
            <a:ext cx="2865438" cy="592138"/>
            <a:chOff x="3094038" y="4298762"/>
            <a:chExt cx="2865465" cy="592326"/>
          </a:xfrm>
        </p:grpSpPr>
        <p:graphicFrame>
          <p:nvGraphicFramePr>
            <p:cNvPr id="15362" name="Object 2"/>
            <p:cNvGraphicFramePr>
              <a:graphicFrameLocks noChangeAspect="1"/>
            </p:cNvGraphicFramePr>
            <p:nvPr/>
          </p:nvGraphicFramePr>
          <p:xfrm>
            <a:off x="3134638" y="4298762"/>
            <a:ext cx="43815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38" name="Equation" r:id="rId4" imgW="291960" imgH="203040" progId="Equation.3">
                    <p:embed/>
                  </p:oleObj>
                </mc:Choice>
                <mc:Fallback>
                  <p:oleObj name="Equation" r:id="rId4" imgW="2919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4638" y="4298762"/>
                          <a:ext cx="43815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3" name="Straight Arrow Connector 22"/>
            <p:cNvCxnSpPr/>
            <p:nvPr/>
          </p:nvCxnSpPr>
          <p:spPr>
            <a:xfrm>
              <a:off x="4505339" y="4662415"/>
              <a:ext cx="914409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008447" y="4433743"/>
              <a:ext cx="519118" cy="45734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092585" y="4508379"/>
              <a:ext cx="361953" cy="277901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1800" b="1" kern="0" dirty="0">
                  <a:latin typeface="+mn-lt"/>
                  <a:cs typeface="+mn-cs"/>
                </a:rPr>
                <a:t>z</a:t>
              </a:r>
              <a:r>
                <a:rPr lang="en-US" sz="1800" b="1" kern="0" baseline="30000" dirty="0">
                  <a:latin typeface="+mn-lt"/>
                  <a:cs typeface="+mn-cs"/>
                </a:rPr>
                <a:t>-1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3094038" y="4662415"/>
              <a:ext cx="914409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363" name="Object 3"/>
            <p:cNvGraphicFramePr>
              <a:graphicFrameLocks noChangeAspect="1"/>
            </p:cNvGraphicFramePr>
            <p:nvPr/>
          </p:nvGraphicFramePr>
          <p:xfrm>
            <a:off x="4606953" y="4312718"/>
            <a:ext cx="135255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39" name="Equation" r:id="rId6" imgW="901440" imgH="203040" progId="Equation.3">
                    <p:embed/>
                  </p:oleObj>
                </mc:Choice>
                <mc:Fallback>
                  <p:oleObj name="Equation" r:id="rId6" imgW="9014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6953" y="4312718"/>
                          <a:ext cx="135255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370" name="Group 32"/>
          <p:cNvGrpSpPr>
            <a:grpSpLocks/>
          </p:cNvGrpSpPr>
          <p:nvPr/>
        </p:nvGrpSpPr>
        <p:grpSpPr bwMode="auto">
          <a:xfrm>
            <a:off x="6003925" y="631825"/>
            <a:ext cx="2865438" cy="592138"/>
            <a:chOff x="3094038" y="4298762"/>
            <a:chExt cx="2865465" cy="592326"/>
          </a:xfrm>
        </p:grpSpPr>
        <p:graphicFrame>
          <p:nvGraphicFramePr>
            <p:cNvPr id="15364" name="Object 4"/>
            <p:cNvGraphicFramePr>
              <a:graphicFrameLocks noChangeAspect="1"/>
            </p:cNvGraphicFramePr>
            <p:nvPr/>
          </p:nvGraphicFramePr>
          <p:xfrm>
            <a:off x="3134638" y="4298762"/>
            <a:ext cx="43815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0" name="Equation" r:id="rId8" imgW="291960" imgH="203040" progId="Equation.3">
                    <p:embed/>
                  </p:oleObj>
                </mc:Choice>
                <mc:Fallback>
                  <p:oleObj name="Equation" r:id="rId8" imgW="2919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4638" y="4298762"/>
                          <a:ext cx="43815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5" name="Straight Arrow Connector 34"/>
            <p:cNvCxnSpPr/>
            <p:nvPr/>
          </p:nvCxnSpPr>
          <p:spPr>
            <a:xfrm>
              <a:off x="4505339" y="4662415"/>
              <a:ext cx="914409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4008447" y="4433743"/>
              <a:ext cx="519118" cy="45734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92585" y="4508379"/>
              <a:ext cx="361953" cy="277901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1800" b="1" kern="0" dirty="0">
                  <a:latin typeface="+mn-lt"/>
                  <a:cs typeface="+mn-cs"/>
                </a:rPr>
                <a:t>D</a:t>
              </a:r>
              <a:endParaRPr lang="en-US" sz="1800" b="1" kern="0" baseline="30000" dirty="0">
                <a:latin typeface="+mn-lt"/>
                <a:cs typeface="+mn-cs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3094038" y="4662415"/>
              <a:ext cx="914409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365" name="Object 5"/>
            <p:cNvGraphicFramePr>
              <a:graphicFrameLocks noChangeAspect="1"/>
            </p:cNvGraphicFramePr>
            <p:nvPr/>
          </p:nvGraphicFramePr>
          <p:xfrm>
            <a:off x="4606953" y="4312718"/>
            <a:ext cx="135255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1" name="Equation" r:id="rId10" imgW="901440" imgH="203040" progId="Equation.3">
                    <p:embed/>
                  </p:oleObj>
                </mc:Choice>
                <mc:Fallback>
                  <p:oleObj name="Equation" r:id="rId10" imgW="9014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6953" y="4312718"/>
                          <a:ext cx="135255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6564313" y="2052638"/>
          <a:ext cx="14668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11" imgW="977760" imgH="228600" progId="Equation.3">
                  <p:embed/>
                </p:oleObj>
              </mc:Choice>
              <mc:Fallback>
                <p:oleObj name="Equation" r:id="rId11" imgW="977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4313" y="2052638"/>
                        <a:ext cx="14668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71" name="Picture 2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2" t="37732" r="7857" b="17087"/>
          <a:stretch>
            <a:fillRect/>
          </a:stretch>
        </p:blipFill>
        <p:spPr bwMode="auto">
          <a:xfrm>
            <a:off x="357188" y="2822575"/>
            <a:ext cx="8442325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18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Transfer Function Example</a:t>
            </a:r>
          </a:p>
        </p:txBody>
      </p:sp>
      <p:pic>
        <p:nvPicPr>
          <p:cNvPr id="16389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6" t="50270" r="7234" b="4765"/>
          <a:stretch>
            <a:fillRect/>
          </a:stretch>
        </p:blipFill>
        <p:spPr bwMode="auto">
          <a:xfrm>
            <a:off x="4029075" y="539750"/>
            <a:ext cx="489585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563" y="576263"/>
            <a:ext cx="8742362" cy="2616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cs typeface="+mn-cs"/>
              </a:rPr>
              <a:t>Redraw using </a:t>
            </a:r>
            <a:r>
              <a:rPr lang="en-US" sz="1800" i="1" dirty="0">
                <a:cs typeface="+mn-cs"/>
              </a:rPr>
              <a:t>z</a:t>
            </a:r>
            <a:r>
              <a:rPr lang="en-US" sz="1800" b="1" dirty="0">
                <a:cs typeface="+mn-cs"/>
              </a:rPr>
              <a:t>-transform:</a:t>
            </a:r>
          </a:p>
          <a:p>
            <a:pPr marL="165100" indent="-165100">
              <a:spcAft>
                <a:spcPts val="84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Write equations for the behavior at </a:t>
            </a:r>
            <a:br>
              <a:rPr lang="en-US" sz="1800" b="1" kern="0" dirty="0">
                <a:latin typeface="+mn-lt"/>
                <a:cs typeface="+mn-cs"/>
              </a:rPr>
            </a:br>
            <a:r>
              <a:rPr lang="en-US" sz="1800" b="1" kern="0" dirty="0">
                <a:latin typeface="+mn-lt"/>
                <a:cs typeface="+mn-cs"/>
              </a:rPr>
              <a:t>each of the summation nodes: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Three equations and three unknowns: solve the first for </a:t>
            </a:r>
            <a:r>
              <a:rPr lang="en-US" sz="1800" i="1" kern="0" dirty="0">
                <a:latin typeface="+mn-lt"/>
                <a:cs typeface="+mn-cs"/>
              </a:rPr>
              <a:t>Q</a:t>
            </a:r>
            <a:r>
              <a:rPr lang="en-US" sz="1800" i="1" kern="0" baseline="-25000" dirty="0">
                <a:latin typeface="+mn-lt"/>
                <a:cs typeface="+mn-cs"/>
              </a:rPr>
              <a:t>1</a:t>
            </a:r>
            <a:r>
              <a:rPr lang="en-US" sz="1800" kern="0" dirty="0">
                <a:latin typeface="+mn-lt"/>
                <a:cs typeface="+mn-cs"/>
              </a:rPr>
              <a:t>(</a:t>
            </a:r>
            <a:r>
              <a:rPr lang="en-US" sz="1800" i="1" kern="0" dirty="0">
                <a:latin typeface="+mn-lt"/>
                <a:cs typeface="+mn-cs"/>
              </a:rPr>
              <a:t>z</a:t>
            </a:r>
            <a:r>
              <a:rPr lang="en-US" sz="1800" kern="0" dirty="0">
                <a:latin typeface="+mn-lt"/>
                <a:cs typeface="+mn-cs"/>
              </a:rPr>
              <a:t>)</a:t>
            </a:r>
            <a:r>
              <a:rPr lang="en-US" sz="1800" b="1" kern="0" dirty="0">
                <a:latin typeface="+mn-lt"/>
                <a:cs typeface="+mn-cs"/>
              </a:rPr>
              <a:t> and substitute into the other two equations.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455613" y="1593850"/>
          <a:ext cx="21907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5" imgW="1460160" imgH="685800" progId="Equation.3">
                  <p:embed/>
                </p:oleObj>
              </mc:Choice>
              <mc:Fallback>
                <p:oleObj name="Equation" r:id="rId5" imgW="14601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593850"/>
                        <a:ext cx="219075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96875" y="3248025"/>
          <a:ext cx="794385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7" imgW="5295600" imgH="2260440" progId="Equation.3">
                  <p:embed/>
                </p:oleObj>
              </mc:Choice>
              <mc:Fallback>
                <p:oleObj name="Equation" r:id="rId7" imgW="529560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3248025"/>
                        <a:ext cx="7943850" cy="339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896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Basic Interconnections of Transfer Functions</a:t>
            </a: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8" t="17294" r="8093" b="1117"/>
          <a:stretch>
            <a:fillRect/>
          </a:stretch>
        </p:blipFill>
        <p:spPr bwMode="auto">
          <a:xfrm>
            <a:off x="600075" y="854075"/>
            <a:ext cx="7913688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10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4579" name="TextBox 5"/>
          <p:cNvSpPr txBox="1">
            <a:spLocks noChangeArrowheads="1"/>
          </p:cNvSpPr>
          <p:nvPr/>
        </p:nvSpPr>
        <p:spPr bwMode="auto">
          <a:xfrm>
            <a:off x="182563" y="638175"/>
            <a:ext cx="872172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68275" indent="-16827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altLang="en-US" sz="1800" b="1"/>
              <a:t>Introduced additional properties of the </a:t>
            </a:r>
            <a:r>
              <a:rPr lang="en-US" altLang="en-US" sz="1800" i="1"/>
              <a:t>z</a:t>
            </a:r>
            <a:r>
              <a:rPr lang="en-US" altLang="en-US" sz="1800" b="1"/>
              <a:t>-transform.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altLang="en-US" sz="1800" b="1"/>
              <a:t>Derived the convolution property for DT LTI systems.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altLang="en-US" sz="1800" b="1"/>
              <a:t>Introduced two practical ways to compute the inverse</a:t>
            </a:r>
            <a:r>
              <a:rPr lang="en-US" altLang="en-US" sz="1800" i="1"/>
              <a:t> z</a:t>
            </a:r>
            <a:r>
              <a:rPr lang="en-US" altLang="en-US" sz="1800" b="1"/>
              <a:t>-transform: long division and partial fractions expansion.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altLang="en-US" sz="1800" b="1"/>
              <a:t>Worked examples of each and demonstrated how to solve these problems using MATLAB.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altLang="en-US" sz="1800" b="1"/>
              <a:t>Demonstration: Frequency response using a Java applet that allows you to visualize </a:t>
            </a:r>
            <a:r>
              <a:rPr lang="en-US" altLang="en-US" sz="1800" b="1">
                <a:hlinkClick r:id="rId2"/>
              </a:rPr>
              <a:t>poles and zeros in the complex plane</a:t>
            </a:r>
            <a:r>
              <a:rPr lang="en-US" altLang="en-US" sz="1800" b="1"/>
              <a:t>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altLang="en-US" sz="1800" b="1"/>
              <a:t>Demonstrated the solution of N</a:t>
            </a:r>
            <a:r>
              <a:rPr lang="en-US" altLang="en-US" sz="1800" b="1" baseline="30000"/>
              <a:t>th</a:t>
            </a:r>
            <a:r>
              <a:rPr lang="en-US" altLang="en-US" sz="1800" b="1"/>
              <a:t>-order difference equations using the</a:t>
            </a:r>
            <a:br>
              <a:rPr lang="en-US" altLang="en-US" sz="1800" b="1"/>
            </a:br>
            <a:r>
              <a:rPr lang="en-US" altLang="en-US" sz="1800" i="1"/>
              <a:t>z</a:t>
            </a:r>
            <a:r>
              <a:rPr lang="en-US" altLang="en-US" sz="1800" b="1"/>
              <a:t>-transform: general response is an exponential.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altLang="en-US" sz="1800" b="1">
                <a:solidFill>
                  <a:schemeClr val="tx2"/>
                </a:solidFill>
              </a:rPr>
              <a:t>Demonstrated how to develop and decompose signal flow graphs using the 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i="1"/>
              <a:t>z</a:t>
            </a:r>
            <a:r>
              <a:rPr lang="en-US" altLang="en-US" sz="1800" b="1"/>
              <a:t>-</a:t>
            </a:r>
            <a:r>
              <a:rPr lang="en-US" altLang="en-US" sz="1800" b="1">
                <a:solidFill>
                  <a:schemeClr val="tx2"/>
                </a:solidFill>
              </a:rPr>
              <a:t>transform: introduced a component, the delay, which is equivalent to differentiation in the </a:t>
            </a:r>
            <a:r>
              <a:rPr lang="en-US" altLang="en-US" sz="1800" i="1">
                <a:solidFill>
                  <a:schemeClr val="tx2"/>
                </a:solidFill>
              </a:rPr>
              <a:t>s</a:t>
            </a:r>
            <a:r>
              <a:rPr lang="en-US" altLang="en-US" sz="1800" b="1">
                <a:solidFill>
                  <a:schemeClr val="tx2"/>
                </a:solidFill>
              </a:rPr>
              <a:t>-plane.</a:t>
            </a:r>
            <a:endParaRPr lang="en-US" altLang="en-US" sz="1800" b="1"/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endParaRPr lang="en-US" altLang="en-US" sz="1800" b="1"/>
          </a:p>
        </p:txBody>
      </p:sp>
    </p:spTree>
    <p:extLst>
      <p:ext uri="{BB962C8B-B14F-4D97-AF65-F5344CB8AC3E}">
        <p14:creationId xmlns:p14="http://schemas.microsoft.com/office/powerpoint/2010/main" val="79803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Convolution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563" y="576263"/>
            <a:ext cx="8742362" cy="58324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30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cs typeface="+mn-cs"/>
              </a:rPr>
              <a:t>Convolution:</a:t>
            </a:r>
          </a:p>
          <a:p>
            <a:pPr marL="165100" indent="-165100">
              <a:spcAft>
                <a:spcPts val="78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	Proof:</a:t>
            </a:r>
          </a:p>
          <a:p>
            <a:pPr marL="165100" indent="-165100">
              <a:spcAft>
                <a:spcPts val="96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	Change of index on the second sum:</a:t>
            </a:r>
          </a:p>
          <a:p>
            <a:pPr marL="165100" indent="-165100">
              <a:spcAft>
                <a:spcPts val="12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	The ROC is at least the intersection of the ROCs of </a:t>
            </a:r>
            <a:r>
              <a:rPr lang="en-US" sz="1800" i="1" kern="0" dirty="0">
                <a:latin typeface="+mn-lt"/>
                <a:cs typeface="+mn-cs"/>
              </a:rPr>
              <a:t>x</a:t>
            </a:r>
            <a:r>
              <a:rPr lang="en-US" sz="1800" kern="0" dirty="0">
                <a:latin typeface="+mn-lt"/>
                <a:cs typeface="+mn-cs"/>
              </a:rPr>
              <a:t>[</a:t>
            </a:r>
            <a:r>
              <a:rPr lang="en-US" sz="1800" i="1" kern="0" dirty="0">
                <a:latin typeface="+mn-lt"/>
                <a:cs typeface="+mn-cs"/>
              </a:rPr>
              <a:t>n</a:t>
            </a:r>
            <a:r>
              <a:rPr lang="en-US" sz="1800" kern="0" dirty="0">
                <a:latin typeface="+mn-lt"/>
                <a:cs typeface="+mn-cs"/>
              </a:rPr>
              <a:t>]</a:t>
            </a:r>
            <a:r>
              <a:rPr lang="en-US" sz="1800" b="1" kern="0" dirty="0">
                <a:latin typeface="+mn-lt"/>
                <a:cs typeface="+mn-cs"/>
              </a:rPr>
              <a:t> and </a:t>
            </a:r>
            <a:r>
              <a:rPr lang="en-US" sz="1800" i="1" kern="0" dirty="0">
                <a:latin typeface="+mn-lt"/>
                <a:cs typeface="+mn-cs"/>
              </a:rPr>
              <a:t>h</a:t>
            </a:r>
            <a:r>
              <a:rPr lang="en-US" sz="1800" kern="0" dirty="0">
                <a:latin typeface="+mn-lt"/>
                <a:cs typeface="+mn-cs"/>
              </a:rPr>
              <a:t>[</a:t>
            </a:r>
            <a:r>
              <a:rPr lang="en-US" sz="1800" i="1" kern="0" dirty="0">
                <a:latin typeface="+mn-lt"/>
                <a:cs typeface="+mn-cs"/>
              </a:rPr>
              <a:t>n</a:t>
            </a:r>
            <a:r>
              <a:rPr lang="en-US" sz="1800" kern="0" dirty="0">
                <a:latin typeface="+mn-lt"/>
                <a:cs typeface="+mn-cs"/>
              </a:rPr>
              <a:t>]</a:t>
            </a:r>
            <a:r>
              <a:rPr lang="en-US" sz="1800" b="1" kern="0" dirty="0">
                <a:latin typeface="+mn-lt"/>
                <a:cs typeface="+mn-cs"/>
              </a:rPr>
              <a:t>, but can be a larger region if there is pole/zero cancellation.</a:t>
            </a:r>
          </a:p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The system transfer function is completely analogous to the CT case: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Causality:</a:t>
            </a:r>
          </a:p>
          <a:p>
            <a:pPr marL="165100" indent="-165100">
              <a:spcAft>
                <a:spcPts val="12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	Implies the ROC must be the exterior of a circle and include </a:t>
            </a:r>
            <a:r>
              <a:rPr lang="en-US" sz="1800" i="1" kern="0" dirty="0">
                <a:latin typeface="+mn-lt"/>
                <a:cs typeface="+mn-cs"/>
              </a:rPr>
              <a:t>z </a:t>
            </a:r>
            <a:r>
              <a:rPr lang="en-US" sz="1800" kern="0" dirty="0">
                <a:latin typeface="+mn-lt"/>
                <a:cs typeface="+mn-cs"/>
              </a:rPr>
              <a:t>=</a:t>
            </a:r>
            <a:r>
              <a:rPr lang="en-US" sz="1800" i="1" kern="0" dirty="0">
                <a:latin typeface="+mn-lt"/>
                <a:cs typeface="+mn-cs"/>
              </a:rPr>
              <a:t> </a:t>
            </a:r>
            <a:r>
              <a:rPr lang="en-US" sz="1800" i="1" kern="0" dirty="0">
                <a:latin typeface="+mn-lt"/>
                <a:cs typeface="+mn-cs"/>
                <a:sym typeface="Symbol"/>
              </a:rPr>
              <a:t></a:t>
            </a:r>
            <a:r>
              <a:rPr lang="en-US" sz="1800" b="1" kern="0" dirty="0">
                <a:latin typeface="+mn-lt"/>
                <a:cs typeface="+mn-cs"/>
                <a:sym typeface="Symbol"/>
              </a:rPr>
              <a:t>.</a:t>
            </a:r>
            <a:r>
              <a:rPr lang="en-US" sz="1800" b="1" kern="0" dirty="0">
                <a:latin typeface="+mn-lt"/>
                <a:cs typeface="+mn-cs"/>
              </a:rPr>
              <a:t>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917700" y="434975"/>
          <a:ext cx="4229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819160" imgH="431640" progId="Equation.3">
                  <p:embed/>
                </p:oleObj>
              </mc:Choice>
              <mc:Fallback>
                <p:oleObj name="Equation" r:id="rId4" imgW="2819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434975"/>
                        <a:ext cx="4229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1087438" y="1060450"/>
          <a:ext cx="57150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3809880" imgH="939600" progId="Equation.3">
                  <p:embed/>
                </p:oleObj>
              </mc:Choice>
              <mc:Fallback>
                <p:oleObj name="Equation" r:id="rId6" imgW="38098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1060450"/>
                        <a:ext cx="5715000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3"/>
          <p:cNvGraphicFramePr>
            <a:graphicFrameLocks noChangeAspect="1"/>
          </p:cNvGraphicFramePr>
          <p:nvPr/>
        </p:nvGraphicFramePr>
        <p:xfrm>
          <a:off x="4413250" y="2501900"/>
          <a:ext cx="93345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622080" imgH="177480" progId="Equation.3">
                  <p:embed/>
                </p:oleObj>
              </mc:Choice>
              <mc:Fallback>
                <p:oleObj name="Equation" r:id="rId8" imgW="622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0" y="2501900"/>
                        <a:ext cx="93345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4"/>
          <p:cNvGraphicFramePr>
            <a:graphicFrameLocks noChangeAspect="1"/>
          </p:cNvGraphicFramePr>
          <p:nvPr/>
        </p:nvGraphicFramePr>
        <p:xfrm>
          <a:off x="1092200" y="2857500"/>
          <a:ext cx="64579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4305240" imgH="685800" progId="Equation.3">
                  <p:embed/>
                </p:oleObj>
              </mc:Choice>
              <mc:Fallback>
                <p:oleObj name="Equation" r:id="rId10" imgW="43052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2857500"/>
                        <a:ext cx="645795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5"/>
          <p:cNvGraphicFramePr>
            <a:graphicFrameLocks noChangeAspect="1"/>
          </p:cNvGraphicFramePr>
          <p:nvPr/>
        </p:nvGraphicFramePr>
        <p:xfrm>
          <a:off x="455613" y="4970463"/>
          <a:ext cx="28003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1866600" imgH="431640" progId="Equation.3">
                  <p:embed/>
                </p:oleObj>
              </mc:Choice>
              <mc:Fallback>
                <p:oleObj name="Equation" r:id="rId12" imgW="1866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4970463"/>
                        <a:ext cx="28003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6"/>
          <p:cNvGraphicFramePr>
            <a:graphicFrameLocks noChangeAspect="1"/>
          </p:cNvGraphicFramePr>
          <p:nvPr/>
        </p:nvGraphicFramePr>
        <p:xfrm>
          <a:off x="1454150" y="5684838"/>
          <a:ext cx="14668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977760" imgH="203040" progId="Equation.3">
                  <p:embed/>
                </p:oleObj>
              </mc:Choice>
              <mc:Fallback>
                <p:oleObj name="Equation" r:id="rId14" imgW="977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5684838"/>
                        <a:ext cx="146685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15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Initial-Value and Final-Value Theorems (One-Sided ZT)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563" y="576263"/>
            <a:ext cx="8742362" cy="43815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cs typeface="+mn-cs"/>
              </a:rPr>
              <a:t>Initial Value Theorem:</a:t>
            </a:r>
            <a:endParaRPr lang="en-US" sz="1800" b="1" kern="0" dirty="0">
              <a:latin typeface="+mn-lt"/>
              <a:cs typeface="+mn-cs"/>
            </a:endParaRPr>
          </a:p>
          <a:p>
            <a:pPr marL="165100" indent="-165100">
              <a:spcAft>
                <a:spcPts val="36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	Proof: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Final Value Theorem:</a:t>
            </a:r>
            <a:endParaRPr lang="en-US" sz="1800" b="1" dirty="0">
              <a:cs typeface="+mn-cs"/>
            </a:endParaRP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Example: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Tables 7.2 and 7.3 in the textbook contain a summary of the </a:t>
            </a:r>
            <a:r>
              <a:rPr lang="en-US" sz="1800" i="1" kern="0" dirty="0">
                <a:latin typeface="+mn-lt"/>
                <a:cs typeface="+mn-cs"/>
              </a:rPr>
              <a:t>z</a:t>
            </a:r>
            <a:r>
              <a:rPr lang="en-US" sz="1800" b="1" kern="0" dirty="0">
                <a:latin typeface="+mn-lt"/>
                <a:cs typeface="+mn-cs"/>
              </a:rPr>
              <a:t>-Transform properties and common transform pairs.</a:t>
            </a:r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2854325" y="584200"/>
          <a:ext cx="1485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990360" imgH="279360" progId="Equation.3">
                  <p:embed/>
                </p:oleObj>
              </mc:Choice>
              <mc:Fallback>
                <p:oleObj name="Equation" r:id="rId4" imgW="9903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325" y="584200"/>
                        <a:ext cx="1485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1154113" y="854075"/>
          <a:ext cx="51625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3441600" imgH="431640" progId="Equation.3">
                  <p:embed/>
                </p:oleObj>
              </mc:Choice>
              <mc:Fallback>
                <p:oleObj name="Equation" r:id="rId6" imgW="3441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854075"/>
                        <a:ext cx="51625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2794000" y="1711325"/>
          <a:ext cx="2362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574640" imgH="279360" progId="Equation.3">
                  <p:embed/>
                </p:oleObj>
              </mc:Choice>
              <mc:Fallback>
                <p:oleObj name="Equation" r:id="rId8" imgW="1574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1711325"/>
                        <a:ext cx="2362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1"/>
          <p:cNvGraphicFramePr>
            <a:graphicFrameLocks noChangeAspect="1"/>
          </p:cNvGraphicFramePr>
          <p:nvPr/>
        </p:nvGraphicFramePr>
        <p:xfrm>
          <a:off x="1552575" y="2311400"/>
          <a:ext cx="49911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3327120" imgH="939600" progId="Equation.3">
                  <p:embed/>
                </p:oleObj>
              </mc:Choice>
              <mc:Fallback>
                <p:oleObj name="Equation" r:id="rId10" imgW="332712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2311400"/>
                        <a:ext cx="4991100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483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Long Division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563" y="727075"/>
            <a:ext cx="8742362" cy="7080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cs typeface="+mn-cs"/>
              </a:rPr>
              <a:t>Consider:</a:t>
            </a:r>
            <a:endParaRPr lang="en-US" sz="1800" b="1" kern="0" dirty="0">
              <a:latin typeface="+mn-lt"/>
              <a:cs typeface="+mn-cs"/>
            </a:endParaRPr>
          </a:p>
          <a:p>
            <a:pPr marL="165100" indent="-165100">
              <a:spcAft>
                <a:spcPts val="12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	Solution:</a:t>
            </a:r>
            <a:endParaRPr lang="en-US" sz="1800" b="1" dirty="0">
              <a:cs typeface="+mn-cs"/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509713" y="568325"/>
          <a:ext cx="1809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206360" imgH="419040" progId="Equation.3">
                  <p:embed/>
                </p:oleObj>
              </mc:Choice>
              <mc:Fallback>
                <p:oleObj name="Equation" r:id="rId4" imgW="1206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713" y="568325"/>
                        <a:ext cx="18097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455613" y="1593850"/>
          <a:ext cx="2362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574640" imgH="914400" progId="Equation.3">
                  <p:embed/>
                </p:oleObj>
              </mc:Choice>
              <mc:Fallback>
                <p:oleObj name="Equation" r:id="rId6" imgW="157464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593850"/>
                        <a:ext cx="23622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455613" y="3165475"/>
          <a:ext cx="3752850" cy="219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2501640" imgH="1460160" progId="Equation.3">
                  <p:embed/>
                </p:oleObj>
              </mc:Choice>
              <mc:Fallback>
                <p:oleObj name="Equation" r:id="rId8" imgW="2501640" imgH="1460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165475"/>
                        <a:ext cx="3752850" cy="219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6"/>
          <p:cNvGraphicFramePr>
            <a:graphicFrameLocks noChangeAspect="1"/>
          </p:cNvGraphicFramePr>
          <p:nvPr/>
        </p:nvGraphicFramePr>
        <p:xfrm>
          <a:off x="4083050" y="1277938"/>
          <a:ext cx="451485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3009600" imgH="1981080" progId="Equation.3">
                  <p:embed/>
                </p:oleObj>
              </mc:Choice>
              <mc:Fallback>
                <p:oleObj name="Equation" r:id="rId10" imgW="300960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050" y="1277938"/>
                        <a:ext cx="4514850" cy="297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7"/>
          <p:cNvGraphicFramePr>
            <a:graphicFrameLocks noChangeAspect="1"/>
          </p:cNvGraphicFramePr>
          <p:nvPr/>
        </p:nvGraphicFramePr>
        <p:xfrm>
          <a:off x="455613" y="5707063"/>
          <a:ext cx="4876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3251160" imgH="457200" progId="Equation.3">
                  <p:embed/>
                </p:oleObj>
              </mc:Choice>
              <mc:Fallback>
                <p:oleObj name="Equation" r:id="rId12" imgW="3251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5707063"/>
                        <a:ext cx="4876800" cy="685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21338" y="5905500"/>
            <a:ext cx="2968625" cy="27781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800" b="1" kern="0" dirty="0">
                <a:solidFill>
                  <a:schemeClr val="accent1"/>
                </a:solidFill>
                <a:latin typeface="+mn-lt"/>
                <a:cs typeface="+mn-cs"/>
              </a:rPr>
              <a:t>Implications of stability?</a:t>
            </a:r>
          </a:p>
        </p:txBody>
      </p:sp>
    </p:spTree>
    <p:extLst>
      <p:ext uri="{BB962C8B-B14F-4D97-AF65-F5344CB8AC3E}">
        <p14:creationId xmlns:p14="http://schemas.microsoft.com/office/powerpoint/2010/main" val="27979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Inverse </a:t>
            </a:r>
            <a:r>
              <a:rPr lang="en-US" altLang="en-US" i="1">
                <a:solidFill>
                  <a:schemeClr val="accent2"/>
                </a:solidFill>
              </a:rPr>
              <a:t>z</a:t>
            </a:r>
            <a:r>
              <a:rPr lang="en-US" altLang="en-US" b="1">
                <a:solidFill>
                  <a:schemeClr val="accent2"/>
                </a:solidFill>
              </a:rPr>
              <a:t>-Transform Using MATLAB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563" y="727075"/>
            <a:ext cx="8742362" cy="50165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cs typeface="+mn-cs"/>
              </a:rPr>
              <a:t>Consider:</a:t>
            </a:r>
            <a:endParaRPr lang="en-US" sz="1800" b="1" kern="0" dirty="0">
              <a:latin typeface="+mn-lt"/>
              <a:cs typeface="+mn-cs"/>
            </a:endParaRPr>
          </a:p>
          <a:p>
            <a:pPr marL="165100" indent="-165100">
              <a:spcAft>
                <a:spcPts val="12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	MATLAB:</a:t>
            </a:r>
          </a:p>
          <a:p>
            <a:pPr marL="630238" indent="-165100">
              <a:spcAft>
                <a:spcPts val="1200"/>
              </a:spcAft>
              <a:defRPr/>
            </a:pPr>
            <a:r>
              <a:rPr lang="en-US" sz="1800" b="1" kern="0" dirty="0" err="1">
                <a:latin typeface="+mn-lt"/>
                <a:cs typeface="+mn-cs"/>
              </a:rPr>
              <a:t>Syms</a:t>
            </a:r>
            <a:r>
              <a:rPr lang="en-US" sz="1800" b="1" kern="0" dirty="0">
                <a:latin typeface="+mn-lt"/>
                <a:cs typeface="+mn-cs"/>
              </a:rPr>
              <a:t> X </a:t>
            </a:r>
            <a:r>
              <a:rPr lang="en-US" sz="1800" b="1" kern="0" dirty="0" err="1">
                <a:latin typeface="+mn-lt"/>
                <a:cs typeface="+mn-cs"/>
              </a:rPr>
              <a:t>x</a:t>
            </a:r>
            <a:r>
              <a:rPr lang="en-US" sz="1800" b="1" kern="0" dirty="0">
                <a:latin typeface="+mn-lt"/>
                <a:cs typeface="+mn-cs"/>
              </a:rPr>
              <a:t> z</a:t>
            </a:r>
          </a:p>
          <a:p>
            <a:pPr marL="630238" indent="-165100">
              <a:spcAft>
                <a:spcPts val="12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X = (8*z^3+2*z^2-5*z)/(z^3-1.75*z+.75);</a:t>
            </a:r>
          </a:p>
          <a:p>
            <a:pPr marL="630238" indent="-165100">
              <a:spcAft>
                <a:spcPts val="12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x = </a:t>
            </a:r>
            <a:r>
              <a:rPr lang="en-US" sz="1800" b="1" kern="0" dirty="0" err="1">
                <a:latin typeface="+mn-lt"/>
                <a:cs typeface="+mn-cs"/>
              </a:rPr>
              <a:t>iztrans</a:t>
            </a:r>
            <a:r>
              <a:rPr lang="en-US" sz="1800" b="1" kern="0" dirty="0">
                <a:latin typeface="+mn-lt"/>
                <a:cs typeface="+mn-cs"/>
              </a:rPr>
              <a:t>(X)</a:t>
            </a:r>
          </a:p>
          <a:p>
            <a:pPr marL="630238" indent="-165100">
              <a:spcAft>
                <a:spcPts val="12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x = 2*(1/2)^n+2*(-3/2)^n+4</a:t>
            </a:r>
          </a:p>
          <a:p>
            <a:pPr marL="165100">
              <a:spcAft>
                <a:spcPts val="12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Evaluate numerically:</a:t>
            </a:r>
          </a:p>
          <a:p>
            <a:pPr marL="465138">
              <a:spcAft>
                <a:spcPts val="12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num = [8 2 -5 0];</a:t>
            </a:r>
          </a:p>
          <a:p>
            <a:pPr marL="465138">
              <a:spcAft>
                <a:spcPts val="12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den = [1 0 -1.75 .75];</a:t>
            </a:r>
          </a:p>
          <a:p>
            <a:pPr marL="465138">
              <a:spcAft>
                <a:spcPts val="12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x = filter(num, den, [1 zeros(1,9)])</a:t>
            </a:r>
          </a:p>
          <a:p>
            <a:pPr marL="465138">
              <a:spcAft>
                <a:spcPts val="12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Output:</a:t>
            </a:r>
          </a:p>
          <a:p>
            <a:pPr marL="465138">
              <a:spcAft>
                <a:spcPts val="1200"/>
              </a:spcAft>
              <a:defRPr/>
            </a:pPr>
            <a:r>
              <a:rPr lang="en-US" sz="1800" b="1" kern="0" dirty="0">
                <a:latin typeface="+mn-lt"/>
                <a:cs typeface="+mn-cs"/>
              </a:rPr>
              <a:t>8   2   9   -2.5   14.25   -11.125   26.8125   -30.1563   55.2656</a:t>
            </a:r>
            <a:endParaRPr lang="en-US" sz="1800" b="1" dirty="0">
              <a:cs typeface="+mn-cs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570038" y="569913"/>
          <a:ext cx="22288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485720" imgH="419040" progId="Equation.3">
                  <p:embed/>
                </p:oleObj>
              </mc:Choice>
              <mc:Fallback>
                <p:oleObj name="Equation" r:id="rId4" imgW="14857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569913"/>
                        <a:ext cx="22288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628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Inverse </a:t>
            </a:r>
            <a:r>
              <a:rPr lang="en-US" altLang="en-US" i="1">
                <a:solidFill>
                  <a:schemeClr val="accent2"/>
                </a:solidFill>
              </a:rPr>
              <a:t>z</a:t>
            </a:r>
            <a:r>
              <a:rPr lang="en-US" altLang="en-US" b="1">
                <a:solidFill>
                  <a:schemeClr val="accent2"/>
                </a:solidFill>
              </a:rPr>
              <a:t>-Transform Using Partial Fractions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182563" y="630238"/>
            <a:ext cx="8742362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65100" indent="-1651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altLang="en-US" sz="1800" b="1"/>
              <a:t>Rational transforms can be factored using the same partial fractions approach we used for the Laplace transforms.</a:t>
            </a:r>
          </a:p>
          <a:p>
            <a:pPr eaLnBrk="1" hangingPunct="1">
              <a:spcAft>
                <a:spcPts val="1800"/>
              </a:spcAft>
              <a:buFont typeface="Arial" charset="0"/>
              <a:buChar char="•"/>
            </a:pPr>
            <a:r>
              <a:rPr lang="en-US" altLang="en-US" sz="1800" b="1"/>
              <a:t>The partial fractions approach is preferred if we want a closed-form solution rather than the numerical solution long division provides.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altLang="en-US" sz="1800" b="1"/>
              <a:t>Example: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1800" b="1"/>
              <a:t>	In this example, the order of the numerator and denominator are the same. For this case, we can use a trick of factoring </a:t>
            </a:r>
            <a:r>
              <a:rPr lang="en-US" altLang="en-US" sz="1800" i="1"/>
              <a:t>X</a:t>
            </a:r>
            <a:r>
              <a:rPr lang="en-US" altLang="en-US" sz="1800"/>
              <a:t>(</a:t>
            </a:r>
            <a:r>
              <a:rPr lang="en-US" altLang="en-US" sz="1800" i="1"/>
              <a:t>z</a:t>
            </a:r>
            <a:r>
              <a:rPr lang="en-US" altLang="en-US" sz="1800"/>
              <a:t>)/</a:t>
            </a:r>
            <a:r>
              <a:rPr lang="en-US" altLang="en-US" sz="1800" i="1"/>
              <a:t>z</a:t>
            </a:r>
            <a:r>
              <a:rPr lang="en-US" altLang="en-US" sz="1800" b="1"/>
              <a:t>: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422400" y="1903413"/>
          <a:ext cx="21336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422360" imgH="419040" progId="Equation.3">
                  <p:embed/>
                </p:oleObj>
              </mc:Choice>
              <mc:Fallback>
                <p:oleObj name="Equation" r:id="rId4" imgW="1422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1903413"/>
                        <a:ext cx="21336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455613" y="3303588"/>
          <a:ext cx="61912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4127400" imgH="2082600" progId="Equation.3">
                  <p:embed/>
                </p:oleObj>
              </mc:Choice>
              <mc:Fallback>
                <p:oleObj name="Equation" r:id="rId6" imgW="412740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303588"/>
                        <a:ext cx="6191250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908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Inverse </a:t>
            </a:r>
            <a:r>
              <a:rPr lang="en-US" altLang="en-US" i="1">
                <a:solidFill>
                  <a:schemeClr val="accent2"/>
                </a:solidFill>
              </a:rPr>
              <a:t>z</a:t>
            </a:r>
            <a:r>
              <a:rPr lang="en-US" altLang="en-US" b="1">
                <a:solidFill>
                  <a:schemeClr val="accent2"/>
                </a:solidFill>
              </a:rPr>
              <a:t>-Transform (Cont.)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82563" y="523875"/>
            <a:ext cx="8742362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65100" indent="-1651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3800"/>
              </a:spcAft>
            </a:pPr>
            <a:r>
              <a:rPr lang="en-US" altLang="en-US" sz="1800" b="1"/>
              <a:t>	We can compute the inverse using our table of common transforms:</a:t>
            </a:r>
          </a:p>
          <a:p>
            <a:pPr eaLnBrk="1" hangingPunct="1"/>
            <a:r>
              <a:rPr lang="en-US" altLang="en-US" sz="1800" b="1"/>
              <a:t>	The exponential terms can be converted to a single cosine using a magnitude/phase conversion: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455613" y="815975"/>
          <a:ext cx="70104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4673520" imgH="1143000" progId="Equation.3">
                  <p:embed/>
                </p:oleObj>
              </mc:Choice>
              <mc:Fallback>
                <p:oleObj name="Equation" r:id="rId4" imgW="467352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815975"/>
                        <a:ext cx="701040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455613" y="3155950"/>
          <a:ext cx="6915150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4609800" imgH="2323800" progId="Equation.3">
                  <p:embed/>
                </p:oleObj>
              </mc:Choice>
              <mc:Fallback>
                <p:oleObj name="Equation" r:id="rId6" imgW="4609800" imgH="232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155950"/>
                        <a:ext cx="6915150" cy="348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10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Inverse </a:t>
            </a:r>
            <a:r>
              <a:rPr lang="en-US" altLang="en-US" i="1">
                <a:solidFill>
                  <a:schemeClr val="accent2"/>
                </a:solidFill>
              </a:rPr>
              <a:t>z</a:t>
            </a:r>
            <a:r>
              <a:rPr lang="en-US" altLang="en-US" b="1">
                <a:solidFill>
                  <a:schemeClr val="accent2"/>
                </a:solidFill>
              </a:rPr>
              <a:t>-Transform (Cont.)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563" y="523875"/>
            <a:ext cx="8742362" cy="54641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defRPr/>
            </a:pPr>
            <a:r>
              <a:rPr lang="en-US" sz="1800" b="1" dirty="0">
                <a:cs typeface="+mn-cs"/>
              </a:rPr>
              <a:t>	This can be verified using MATLAB:</a:t>
            </a:r>
          </a:p>
          <a:p>
            <a:pPr marL="344488" indent="-179388">
              <a:spcAft>
                <a:spcPts val="600"/>
              </a:spcAft>
              <a:defRPr/>
            </a:pPr>
            <a:r>
              <a:rPr lang="en-US" sz="1800" b="1" dirty="0">
                <a:cs typeface="+mn-cs"/>
              </a:rPr>
              <a:t>	</a:t>
            </a:r>
            <a:r>
              <a:rPr lang="en-US" sz="1800" dirty="0">
                <a:cs typeface="+mn-cs"/>
              </a:rPr>
              <a:t>num = [1 0 0 1];</a:t>
            </a:r>
          </a:p>
          <a:p>
            <a:pPr marL="344488" indent="-179388">
              <a:spcAft>
                <a:spcPts val="600"/>
              </a:spcAft>
              <a:defRPr/>
            </a:pPr>
            <a:r>
              <a:rPr lang="en-US" sz="1800" dirty="0">
                <a:cs typeface="+mn-cs"/>
              </a:rPr>
              <a:t>	den = [1 -1 -1 -2 0];</a:t>
            </a:r>
          </a:p>
          <a:p>
            <a:pPr marL="344488" indent="-179388">
              <a:spcAft>
                <a:spcPts val="600"/>
              </a:spcAft>
              <a:defRPr/>
            </a:pPr>
            <a:r>
              <a:rPr lang="en-US" sz="1800" dirty="0">
                <a:cs typeface="+mn-cs"/>
              </a:rPr>
              <a:t>	[r, p] = residue(num, den)</a:t>
            </a:r>
          </a:p>
          <a:p>
            <a:pPr marL="344488" indent="-179388">
              <a:spcAft>
                <a:spcPts val="600"/>
              </a:spcAft>
              <a:tabLst>
                <a:tab pos="3208338" algn="l"/>
              </a:tabLst>
              <a:defRPr/>
            </a:pPr>
            <a:r>
              <a:rPr lang="en-US" sz="1800" dirty="0">
                <a:cs typeface="+mn-cs"/>
              </a:rPr>
              <a:t>	r =	p=</a:t>
            </a:r>
          </a:p>
          <a:p>
            <a:pPr marL="344488" indent="-179388">
              <a:spcAft>
                <a:spcPts val="600"/>
              </a:spcAft>
              <a:tabLst>
                <a:tab pos="509588" algn="l"/>
                <a:tab pos="3536950" algn="l"/>
              </a:tabLst>
              <a:defRPr/>
            </a:pPr>
            <a:r>
              <a:rPr lang="en-US" sz="1800" dirty="0">
                <a:cs typeface="+mn-cs"/>
              </a:rPr>
              <a:t>		0.6429	2.0000</a:t>
            </a:r>
          </a:p>
          <a:p>
            <a:pPr marL="344488" indent="-179388">
              <a:spcAft>
                <a:spcPts val="600"/>
              </a:spcAft>
              <a:tabLst>
                <a:tab pos="509588" algn="l"/>
                <a:tab pos="3536950" algn="l"/>
              </a:tabLst>
              <a:defRPr/>
            </a:pPr>
            <a:r>
              <a:rPr lang="en-US" sz="1800" dirty="0">
                <a:cs typeface="+mn-cs"/>
              </a:rPr>
              <a:t>		0.4286 – 0.825i	-0.5000 + 0.8660i</a:t>
            </a:r>
          </a:p>
          <a:p>
            <a:pPr marL="344488" indent="-179388">
              <a:spcAft>
                <a:spcPts val="600"/>
              </a:spcAft>
              <a:tabLst>
                <a:tab pos="509588" algn="l"/>
                <a:tab pos="3536950" algn="l"/>
              </a:tabLst>
              <a:defRPr/>
            </a:pPr>
            <a:r>
              <a:rPr lang="en-US" sz="1800" dirty="0">
                <a:cs typeface="+mn-cs"/>
              </a:rPr>
              <a:t>		0.4286 + 0.825i	-0.5000 – 0.8660i</a:t>
            </a:r>
          </a:p>
          <a:p>
            <a:pPr marL="344488" indent="-179388">
              <a:spcAft>
                <a:spcPts val="1200"/>
              </a:spcAft>
              <a:tabLst>
                <a:tab pos="509588" algn="l"/>
                <a:tab pos="3536950" algn="l"/>
              </a:tabLst>
              <a:defRPr/>
            </a:pPr>
            <a:r>
              <a:rPr lang="en-US" sz="1800" dirty="0">
                <a:cs typeface="+mn-cs"/>
              </a:rPr>
              <a:t>		-0.5000	0</a:t>
            </a:r>
          </a:p>
          <a:p>
            <a:pPr marL="165100" indent="-165100">
              <a:spcAft>
                <a:spcPts val="1200"/>
              </a:spcAft>
              <a:tabLst>
                <a:tab pos="509588" algn="l"/>
                <a:tab pos="3536950" algn="l"/>
              </a:tabLst>
              <a:defRPr/>
            </a:pPr>
            <a:r>
              <a:rPr lang="en-US" sz="1800" b="1" dirty="0">
                <a:cs typeface="+mn-cs"/>
              </a:rPr>
              <a:t>	The first 20 samples of the output can be computed numerically using:</a:t>
            </a:r>
          </a:p>
          <a:p>
            <a:pPr marL="344488" indent="-179388">
              <a:spcAft>
                <a:spcPts val="600"/>
              </a:spcAft>
              <a:defRPr/>
            </a:pPr>
            <a:r>
              <a:rPr lang="en-US" sz="1800" b="1" dirty="0">
                <a:cs typeface="+mn-cs"/>
              </a:rPr>
              <a:t>	</a:t>
            </a:r>
            <a:r>
              <a:rPr lang="en-US" sz="1800" dirty="0">
                <a:cs typeface="+mn-cs"/>
              </a:rPr>
              <a:t>num = [1 0 0 1];</a:t>
            </a:r>
          </a:p>
          <a:p>
            <a:pPr marL="344488" indent="-179388">
              <a:spcAft>
                <a:spcPts val="600"/>
              </a:spcAft>
              <a:defRPr/>
            </a:pPr>
            <a:r>
              <a:rPr lang="en-US" sz="1800" dirty="0">
                <a:cs typeface="+mn-cs"/>
              </a:rPr>
              <a:t>	den = [1 -1 -1 -2 0];</a:t>
            </a:r>
          </a:p>
          <a:p>
            <a:pPr marL="344488" indent="-179388">
              <a:spcAft>
                <a:spcPts val="1200"/>
              </a:spcAft>
              <a:defRPr/>
            </a:pPr>
            <a:r>
              <a:rPr lang="en-US" sz="1800" dirty="0">
                <a:cs typeface="+mn-cs"/>
              </a:rPr>
              <a:t>	x = filter(num, den, [1 zeros(1,19)]);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cs typeface="+mn-cs"/>
              </a:rPr>
              <a:t>Using MATLAB as a resource for solving homework problems can greatly reduce the time you spend doing busywork.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4286250" y="958850"/>
          <a:ext cx="21336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1422360" imgH="419040" progId="Equation.3">
                  <p:embed/>
                </p:oleObj>
              </mc:Choice>
              <mc:Fallback>
                <p:oleObj name="Equation" r:id="rId4" imgW="1422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958850"/>
                        <a:ext cx="21336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12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First-Order Difference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563" y="576263"/>
            <a:ext cx="8742362" cy="65865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30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cs typeface="+mn-cs"/>
              </a:rPr>
              <a:t>Consider a first-order difference equation: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We can apply the time-shift property: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We can solve for </a:t>
            </a:r>
            <a:r>
              <a:rPr lang="en-US" sz="1800" i="1" kern="0" dirty="0">
                <a:cs typeface="+mn-cs"/>
                <a:sym typeface="Symbol"/>
              </a:rPr>
              <a:t>Y</a:t>
            </a:r>
            <a:r>
              <a:rPr lang="en-US" sz="1800" kern="0" dirty="0">
                <a:cs typeface="+mn-cs"/>
                <a:sym typeface="Symbol"/>
              </a:rPr>
              <a:t>(</a:t>
            </a:r>
            <a:r>
              <a:rPr lang="en-US" sz="1800" i="1" kern="0" dirty="0">
                <a:cs typeface="+mn-cs"/>
                <a:sym typeface="Symbol"/>
              </a:rPr>
              <a:t>z</a:t>
            </a:r>
            <a:r>
              <a:rPr lang="en-US" sz="1800" kern="0" dirty="0">
                <a:cs typeface="+mn-cs"/>
                <a:sym typeface="Symbol"/>
              </a:rPr>
              <a:t>)</a:t>
            </a:r>
            <a:r>
              <a:rPr lang="en-US" sz="1800" b="1" kern="0" dirty="0">
                <a:cs typeface="+mn-cs"/>
                <a:sym typeface="Symbol"/>
              </a:rPr>
              <a:t>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The response is again a function of two things: the response due to the initial condition and the response due to the input.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If the initial condition is zero: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Applying the inverse z-Transform: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Is this system causal? Why?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Is this system stable? Why?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kern="0" dirty="0">
                <a:cs typeface="+mn-cs"/>
                <a:sym typeface="Symbol"/>
              </a:rPr>
              <a:t>Suppose the input was a sinusoid. How would you compute the output?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  <a:defRPr/>
            </a:pPr>
            <a:endParaRPr lang="en-US" sz="1800" b="1" kern="0" dirty="0">
              <a:cs typeface="+mn-cs"/>
              <a:sym typeface="Symbol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455613" y="936625"/>
          <a:ext cx="21526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1434960" imgH="203040" progId="Equation.3">
                  <p:embed/>
                </p:oleObj>
              </mc:Choice>
              <mc:Fallback>
                <p:oleObj name="Equation" r:id="rId4" imgW="1434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936625"/>
                        <a:ext cx="215265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55613" y="1595438"/>
          <a:ext cx="3124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2082600" imgH="228600" progId="Equation.3">
                  <p:embed/>
                </p:oleObj>
              </mc:Choice>
              <mc:Fallback>
                <p:oleObj name="Equation" r:id="rId6" imgW="2082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595438"/>
                        <a:ext cx="3124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55613" y="2327275"/>
          <a:ext cx="30289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2019240" imgH="393480" progId="Equation.3">
                  <p:embed/>
                </p:oleObj>
              </mc:Choice>
              <mc:Fallback>
                <p:oleObj name="Equation" r:id="rId8" imgW="2019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2327275"/>
                        <a:ext cx="30289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455613" y="3990975"/>
          <a:ext cx="47434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3162240" imgH="419040" progId="Equation.3">
                  <p:embed/>
                </p:oleObj>
              </mc:Choice>
              <mc:Fallback>
                <p:oleObj name="Equation" r:id="rId10" imgW="31622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990975"/>
                        <a:ext cx="47434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455613" y="4884738"/>
          <a:ext cx="31813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2120760" imgH="431640" progId="Equation.3">
                  <p:embed/>
                </p:oleObj>
              </mc:Choice>
              <mc:Fallback>
                <p:oleObj name="Equation" r:id="rId12" imgW="2120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4884738"/>
                        <a:ext cx="31813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225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</Words>
  <Application>Microsoft Office PowerPoint</Application>
  <PresentationFormat>On-screen Show (4:3)</PresentationFormat>
  <Paragraphs>155</Paragraphs>
  <Slides>17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sabah</dc:creator>
  <cp:lastModifiedBy>s</cp:lastModifiedBy>
  <cp:revision>1</cp:revision>
  <dcterms:created xsi:type="dcterms:W3CDTF">2006-08-16T00:00:00Z</dcterms:created>
  <dcterms:modified xsi:type="dcterms:W3CDTF">2018-11-21T16:28:01Z</dcterms:modified>
</cp:coreProperties>
</file>